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0" r:id="rId25"/>
    <p:sldId id="279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67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74BD1-6436-4DEF-B542-B47854793FEB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2E4E7-C7EE-4FF7-AAB3-E55F3DB1C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203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74BD1-6436-4DEF-B542-B47854793FEB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2E4E7-C7EE-4FF7-AAB3-E55F3DB1C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332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74BD1-6436-4DEF-B542-B47854793FEB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2E4E7-C7EE-4FF7-AAB3-E55F3DB1C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066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74BD1-6436-4DEF-B542-B47854793FEB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2E4E7-C7EE-4FF7-AAB3-E55F3DB1C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681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74BD1-6436-4DEF-B542-B47854793FEB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2E4E7-C7EE-4FF7-AAB3-E55F3DB1C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700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74BD1-6436-4DEF-B542-B47854793FEB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2E4E7-C7EE-4FF7-AAB3-E55F3DB1C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354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74BD1-6436-4DEF-B542-B47854793FEB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2E4E7-C7EE-4FF7-AAB3-E55F3DB1C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615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74BD1-6436-4DEF-B542-B47854793FEB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2E4E7-C7EE-4FF7-AAB3-E55F3DB1C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133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74BD1-6436-4DEF-B542-B47854793FEB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2E4E7-C7EE-4FF7-AAB3-E55F3DB1C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429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74BD1-6436-4DEF-B542-B47854793FEB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2E4E7-C7EE-4FF7-AAB3-E55F3DB1C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986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74BD1-6436-4DEF-B542-B47854793FEB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2E4E7-C7EE-4FF7-AAB3-E55F3DB1C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26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74BD1-6436-4DEF-B542-B47854793FEB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2E4E7-C7EE-4FF7-AAB3-E55F3DB1C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793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Printmaking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Expeditionary Project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72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Lithograph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Appear black &amp; white, full of color, and may seem flat.</a:t>
            </a:r>
          </a:p>
          <a:p>
            <a:r>
              <a:rPr lang="en-US" dirty="0" smtClean="0"/>
              <a:t>The artist draws a design on a limestone slab with a greasy crayon or ink.</a:t>
            </a:r>
          </a:p>
          <a:p>
            <a:r>
              <a:rPr lang="en-US" dirty="0" smtClean="0"/>
              <a:t>Then water is spread over the stone.</a:t>
            </a:r>
          </a:p>
          <a:p>
            <a:r>
              <a:rPr lang="en-US" dirty="0" smtClean="0"/>
              <a:t>Then a Greasy ink is spread over the whole surface, the ink will not spread where there is water.  (oil &amp; water don’t mix)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52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Lithograph </a:t>
            </a:r>
            <a:r>
              <a:rPr lang="en-US" dirty="0" err="1" smtClean="0"/>
              <a:t>cont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 sheet of paper is placed on the slab and run through a press. </a:t>
            </a:r>
          </a:p>
          <a:p>
            <a:r>
              <a:rPr lang="en-US" dirty="0" smtClean="0"/>
              <a:t>This takes practice to perfect.</a:t>
            </a:r>
          </a:p>
          <a:p>
            <a:r>
              <a:rPr lang="en-US" dirty="0" smtClean="0"/>
              <a:t>Each color needs to have it’s own stone &amp; have perfect placement.</a:t>
            </a:r>
            <a:endParaRPr lang="en-US" dirty="0"/>
          </a:p>
        </p:txBody>
      </p:sp>
      <p:pic>
        <p:nvPicPr>
          <p:cNvPr id="3075" name="Picture 3" descr="C:\Documents and Settings\smehlenbacher\Desktop\180px-Litography_press_with_map_of_Moosburg_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347849"/>
            <a:ext cx="3962400" cy="5279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9768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Henri De Toulouse </a:t>
            </a:r>
            <a:r>
              <a:rPr lang="en-US" dirty="0" err="1" smtClean="0"/>
              <a:t>Latrec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91000" cy="45259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May Milton, 1895</a:t>
            </a:r>
          </a:p>
          <a:p>
            <a:r>
              <a:rPr lang="en-US" sz="3600" dirty="0" smtClean="0"/>
              <a:t>Lithograph</a:t>
            </a:r>
          </a:p>
          <a:p>
            <a:r>
              <a:rPr lang="en-US" sz="3600" dirty="0" smtClean="0"/>
              <a:t>The Print is going for $45,000</a:t>
            </a:r>
            <a:endParaRPr lang="en-US" sz="3600" dirty="0"/>
          </a:p>
        </p:txBody>
      </p:sp>
      <p:pic>
        <p:nvPicPr>
          <p:cNvPr id="5123" name="Picture 3" descr="C:\Documents and Settings\smehlenbacher\Desktop\prev_toulouse193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5524" y="1371600"/>
            <a:ext cx="4044706" cy="5258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768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smehlenbacher\Desktop\images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8525828" cy="6443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758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Henri De Toulouse </a:t>
            </a:r>
            <a:r>
              <a:rPr lang="en-US" dirty="0" err="1" smtClean="0"/>
              <a:t>Latrec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 smtClean="0"/>
              <a:t>French</a:t>
            </a:r>
          </a:p>
          <a:p>
            <a:r>
              <a:rPr lang="en-US" sz="3000" dirty="0" smtClean="0"/>
              <a:t>Born in 1901</a:t>
            </a:r>
          </a:p>
          <a:p>
            <a:r>
              <a:rPr lang="en-US" sz="3000" dirty="0" smtClean="0"/>
              <a:t>As popular and as appreciated as Cezanne and Van Gogh.</a:t>
            </a:r>
          </a:p>
          <a:p>
            <a:r>
              <a:rPr lang="en-US" sz="3000" dirty="0" smtClean="0"/>
              <a:t>Had a disease that stunted his growth, only 5”1</a:t>
            </a:r>
          </a:p>
          <a:p>
            <a:r>
              <a:rPr lang="en-US" sz="3000" dirty="0" smtClean="0"/>
              <a:t>Liked to party at Moulin Rouges.</a:t>
            </a:r>
          </a:p>
          <a:p>
            <a:r>
              <a:rPr lang="en-US" sz="3000" dirty="0" smtClean="0"/>
              <a:t>Died at 36 from alcohol related problems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509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smehlenbacher\Desktop\250px-Lautrec_at_the_moulin_rouge_189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60633"/>
            <a:ext cx="7315200" cy="6385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963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Serigraph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Newest form of printmaking</a:t>
            </a:r>
          </a:p>
          <a:p>
            <a:r>
              <a:rPr lang="en-US" dirty="0" smtClean="0"/>
              <a:t>Serigraphy or </a:t>
            </a:r>
            <a:r>
              <a:rPr lang="en-US" dirty="0" err="1" smtClean="0"/>
              <a:t>Silkscreening</a:t>
            </a:r>
            <a:endParaRPr lang="en-US" dirty="0" smtClean="0"/>
          </a:p>
          <a:p>
            <a:r>
              <a:rPr lang="en-US" dirty="0" smtClean="0"/>
              <a:t>Stretched a piece of silk over a frame, a stencil is attacked to the frame, then ink is pressed through the fabric with a rubber squeegee onto a piece of paper, or other fabrics.</a:t>
            </a:r>
          </a:p>
          <a:p>
            <a:r>
              <a:rPr lang="en-US" dirty="0" smtClean="0"/>
              <a:t>A new stencil is needed for each color.</a:t>
            </a:r>
          </a:p>
        </p:txBody>
      </p:sp>
    </p:spTree>
    <p:extLst>
      <p:ext uri="{BB962C8B-B14F-4D97-AF65-F5344CB8AC3E}">
        <p14:creationId xmlns:p14="http://schemas.microsoft.com/office/powerpoint/2010/main" val="242806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Serigraph (silkscreen)</a:t>
            </a:r>
            <a:endParaRPr lang="en-US" dirty="0"/>
          </a:p>
        </p:txBody>
      </p:sp>
      <p:pic>
        <p:nvPicPr>
          <p:cNvPr id="2050" name="Picture 2" descr="C:\Documents and Settings\smehlenbacher\Desktop\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318260"/>
            <a:ext cx="6773863" cy="5073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358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smehlenbacher\Desktop\2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" y="381000"/>
            <a:ext cx="9233171" cy="647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026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smehlenbacher\Desktop\3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81737"/>
            <a:ext cx="8686800" cy="6506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2031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types of Printmaking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u="sng" dirty="0" smtClean="0"/>
              <a:t>WOODCUT</a:t>
            </a:r>
          </a:p>
          <a:p>
            <a:r>
              <a:rPr lang="en-US" dirty="0" smtClean="0"/>
              <a:t>Relief Print b/c the image is raised, it “sticks up” from it’s base.</a:t>
            </a:r>
          </a:p>
          <a:p>
            <a:r>
              <a:rPr lang="en-US" dirty="0" smtClean="0"/>
              <a:t>The artists draws on a piece of wood, then cuts away the parts that will remain white.</a:t>
            </a:r>
          </a:p>
          <a:p>
            <a:r>
              <a:rPr lang="en-US" dirty="0" smtClean="0"/>
              <a:t>Ink is rolled on to the wood’s surface.</a:t>
            </a:r>
          </a:p>
          <a:p>
            <a:r>
              <a:rPr lang="en-US" dirty="0" smtClean="0"/>
              <a:t>Paper is pressed on the block and the image appears.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70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Andy Warhol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r>
              <a:rPr lang="en-US" dirty="0" smtClean="0"/>
              <a:t>1928-1987</a:t>
            </a:r>
          </a:p>
          <a:p>
            <a:r>
              <a:rPr lang="en-US" dirty="0" smtClean="0"/>
              <a:t>Started the art movement called POP ART</a:t>
            </a:r>
          </a:p>
          <a:p>
            <a:r>
              <a:rPr lang="en-US" dirty="0" smtClean="0"/>
              <a:t>Hometown Pittsburgh, PA where the Warhol Museum is located.</a:t>
            </a:r>
            <a:endParaRPr lang="en-US" dirty="0"/>
          </a:p>
        </p:txBody>
      </p:sp>
      <p:pic>
        <p:nvPicPr>
          <p:cNvPr id="5122" name="Picture 2" descr="C:\Documents and Settings\smehlenbacher\Desktop\8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243012"/>
            <a:ext cx="4227501" cy="5614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09097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Andy Warhol</a:t>
            </a:r>
            <a:endParaRPr lang="en-US" dirty="0"/>
          </a:p>
        </p:txBody>
      </p:sp>
      <p:pic>
        <p:nvPicPr>
          <p:cNvPr id="6146" name="Picture 2" descr="C:\Documents and Settings\smehlenbacher\Desktop\9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5" y="1295400"/>
            <a:ext cx="4224514" cy="5322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Documents and Settings\smehlenbacher\Desktop\10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9274" y="1066800"/>
            <a:ext cx="4485602" cy="5551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5532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Celebrity Influences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r>
              <a:rPr lang="en-US" dirty="0" smtClean="0"/>
              <a:t>Warhol had celebrity influences in his printmaking and paintings.</a:t>
            </a:r>
          </a:p>
          <a:p>
            <a:r>
              <a:rPr lang="en-US" dirty="0" smtClean="0"/>
              <a:t>People imitate his style still.</a:t>
            </a:r>
          </a:p>
          <a:p>
            <a:r>
              <a:rPr lang="en-US" dirty="0" smtClean="0"/>
              <a:t>Marilyn Monroe</a:t>
            </a:r>
            <a:endParaRPr lang="en-US" dirty="0"/>
          </a:p>
        </p:txBody>
      </p:sp>
      <p:pic>
        <p:nvPicPr>
          <p:cNvPr id="7170" name="Picture 2" descr="C:\Documents and Settings\smehlenbacher\Desktop\4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2613" y="1448175"/>
            <a:ext cx="4370387" cy="4350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87476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Jackie Kennedy</a:t>
            </a:r>
            <a:endParaRPr lang="en-US" dirty="0"/>
          </a:p>
        </p:txBody>
      </p:sp>
      <p:pic>
        <p:nvPicPr>
          <p:cNvPr id="8194" name="Picture 2" descr="C:\Documents and Settings\smehlenbacher\Desktop\5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295400"/>
            <a:ext cx="4895850" cy="5376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0991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Elvis Presley </a:t>
            </a:r>
            <a:endParaRPr lang="en-US" dirty="0"/>
          </a:p>
        </p:txBody>
      </p:sp>
      <p:pic>
        <p:nvPicPr>
          <p:cNvPr id="10242" name="Picture 2" descr="C:\Documents and Settings\smehlenbacher\Desktop\8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7946" y="1156335"/>
            <a:ext cx="4908519" cy="3676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3" descr="C:\Documents and Settings\smehlenbacher\Desktop\9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9011" y="1163955"/>
            <a:ext cx="4203547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94767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Everyday Objects</a:t>
            </a:r>
            <a:endParaRPr lang="en-US" dirty="0"/>
          </a:p>
        </p:txBody>
      </p:sp>
      <p:pic>
        <p:nvPicPr>
          <p:cNvPr id="9218" name="Picture 2" descr="C:\Documents and Settings\smehlenbacher\Desktop\6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765425"/>
            <a:ext cx="4485852" cy="3671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C:\Documents and Settings\smehlenbacher\Desktop\7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5225" y="1546859"/>
            <a:ext cx="3254375" cy="4890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72231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Warhol Imitation</a:t>
            </a:r>
            <a:endParaRPr lang="en-US" dirty="0"/>
          </a:p>
        </p:txBody>
      </p:sp>
      <p:pic>
        <p:nvPicPr>
          <p:cNvPr id="11266" name="Picture 2" descr="C:\Documents and Settings\smehlenbacher\Desktop\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3" y="1295401"/>
            <a:ext cx="3432273" cy="5157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7" name="Picture 3" descr="C:\Documents and Settings\smehlenbacher\Desktop\2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8274" y="1295401"/>
            <a:ext cx="4922837" cy="4922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8325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Ando Hiroshige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910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Colorful</a:t>
            </a:r>
          </a:p>
          <a:p>
            <a:r>
              <a:rPr lang="en-US" dirty="0" smtClean="0"/>
              <a:t>Many different blocks were used to add all the colors</a:t>
            </a:r>
          </a:p>
          <a:p>
            <a:r>
              <a:rPr lang="en-US" dirty="0" smtClean="0"/>
              <a:t>“Rain Showers on </a:t>
            </a:r>
            <a:r>
              <a:rPr lang="en-US" dirty="0" err="1" smtClean="0"/>
              <a:t>Ohashi</a:t>
            </a:r>
            <a:r>
              <a:rPr lang="en-US" dirty="0" smtClean="0"/>
              <a:t> Bridge” 1857 13”</a:t>
            </a:r>
          </a:p>
          <a:p>
            <a:r>
              <a:rPr lang="en-US" dirty="0" smtClean="0"/>
              <a:t>Cleveland Museum od Art</a:t>
            </a:r>
            <a:endParaRPr lang="en-US" dirty="0"/>
          </a:p>
        </p:txBody>
      </p:sp>
      <p:pic>
        <p:nvPicPr>
          <p:cNvPr id="1026" name="Picture 2" descr="C:\Documents and Settings\smehlenbacher\Desktop\images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295401"/>
            <a:ext cx="3644836" cy="554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638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Intaglio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Woodcuts are printed from the raised surface, where Intaglio prints are made from the ink from the </a:t>
            </a:r>
            <a:r>
              <a:rPr lang="en-US" smtClean="0"/>
              <a:t>crevices </a:t>
            </a:r>
            <a:r>
              <a:rPr lang="en-US" smtClean="0"/>
              <a:t>in</a:t>
            </a:r>
            <a:r>
              <a:rPr lang="en-US" smtClean="0"/>
              <a:t> </a:t>
            </a:r>
            <a:r>
              <a:rPr lang="en-US" dirty="0" smtClean="0"/>
              <a:t>the plate.</a:t>
            </a:r>
          </a:p>
          <a:p>
            <a:r>
              <a:rPr lang="en-US" dirty="0" smtClean="0"/>
              <a:t>The artist scratches the metal plate with a tool, this can be done with Acid Etching, or Dry Etching.</a:t>
            </a:r>
          </a:p>
          <a:p>
            <a:r>
              <a:rPr lang="en-US" dirty="0" smtClean="0"/>
              <a:t>Forced ink into the grooves, and the rest of the plate is wiped clean.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789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Intaglio cont..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r>
              <a:rPr lang="en-US" dirty="0" smtClean="0"/>
              <a:t>The paper that is being printed on must be damp.</a:t>
            </a:r>
          </a:p>
          <a:p>
            <a:r>
              <a:rPr lang="en-US" dirty="0" smtClean="0"/>
              <a:t>The paper is placed on the metal sheet and rolled through a huge printing press</a:t>
            </a:r>
            <a:endParaRPr lang="en-US" dirty="0"/>
          </a:p>
        </p:txBody>
      </p:sp>
      <p:pic>
        <p:nvPicPr>
          <p:cNvPr id="2050" name="Picture 2" descr="C:\Documents and Settings\smehlenbacher\Desktop\images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981200"/>
            <a:ext cx="4263666" cy="3448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626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Intaglio </a:t>
            </a:r>
            <a:r>
              <a:rPr lang="en-US" dirty="0" err="1" smtClean="0"/>
              <a:t>cont</a:t>
            </a:r>
            <a:r>
              <a:rPr lang="en-US" dirty="0" smtClean="0"/>
              <a:t>…</a:t>
            </a:r>
            <a:endParaRPr lang="en-US" dirty="0"/>
          </a:p>
        </p:txBody>
      </p:sp>
      <p:pic>
        <p:nvPicPr>
          <p:cNvPr id="3074" name="Picture 2" descr="C:\Documents and Settings\smehlenbacher\Desktop\NPrint-43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" y="1981200"/>
            <a:ext cx="4467225" cy="298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Documents and Settings\smehlenbacher\Desktop\images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9901" y="1676400"/>
            <a:ext cx="4069237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664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Linocut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Also a relief cut. Similar to woodblock.</a:t>
            </a:r>
          </a:p>
          <a:p>
            <a:r>
              <a:rPr lang="en-US" sz="3600" dirty="0" smtClean="0"/>
              <a:t>Uses cutting tools and linoleum.</a:t>
            </a:r>
          </a:p>
          <a:p>
            <a:r>
              <a:rPr lang="en-US" sz="3600" dirty="0" smtClean="0"/>
              <a:t>Ink is rolled over the surface with a brayer.</a:t>
            </a:r>
          </a:p>
          <a:p>
            <a:r>
              <a:rPr lang="en-US" sz="3600" dirty="0" smtClean="0"/>
              <a:t>Can be very detailed, or rough, it can also show evidence of the tool by the texture.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96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Linocut (Linoleum Block)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Elizabeth Catlett</a:t>
            </a:r>
          </a:p>
          <a:p>
            <a:r>
              <a:rPr lang="en-US" sz="3600" dirty="0" smtClean="0"/>
              <a:t>Malcolm X Speaks to Us</a:t>
            </a:r>
          </a:p>
          <a:p>
            <a:r>
              <a:rPr lang="en-US" sz="3600" dirty="0" smtClean="0"/>
              <a:t>1969</a:t>
            </a:r>
            <a:endParaRPr lang="en-US" sz="3600" dirty="0"/>
          </a:p>
        </p:txBody>
      </p:sp>
      <p:pic>
        <p:nvPicPr>
          <p:cNvPr id="1026" name="Picture 2" descr="C:\Documents and Settings\smehlenbacher\Desktop\CRI_704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9488" y="1295400"/>
            <a:ext cx="4000500" cy="533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218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smehlenbacher\Desktop\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1426"/>
            <a:ext cx="4191000" cy="624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Documents and Settings\smehlenbacher\Desktop\CRI_21098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8620" y="1130133"/>
            <a:ext cx="4945380" cy="4089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630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517</Words>
  <Application>Microsoft Office PowerPoint</Application>
  <PresentationFormat>On-screen Show (4:3)</PresentationFormat>
  <Paragraphs>69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Printmaking</vt:lpstr>
      <vt:lpstr>Different types of Printmaking</vt:lpstr>
      <vt:lpstr>Ando Hiroshige</vt:lpstr>
      <vt:lpstr>Intaglio</vt:lpstr>
      <vt:lpstr>Intaglio cont..</vt:lpstr>
      <vt:lpstr>Intaglio cont…</vt:lpstr>
      <vt:lpstr>Linocut</vt:lpstr>
      <vt:lpstr>Linocut (Linoleum Block)</vt:lpstr>
      <vt:lpstr>PowerPoint Presentation</vt:lpstr>
      <vt:lpstr>Lithograph</vt:lpstr>
      <vt:lpstr>Lithograph cont…</vt:lpstr>
      <vt:lpstr>Henri De Toulouse Latrec</vt:lpstr>
      <vt:lpstr>PowerPoint Presentation</vt:lpstr>
      <vt:lpstr>Henri De Toulouse Latrec</vt:lpstr>
      <vt:lpstr>PowerPoint Presentation</vt:lpstr>
      <vt:lpstr>Serigraph</vt:lpstr>
      <vt:lpstr>Serigraph (silkscreen)</vt:lpstr>
      <vt:lpstr>PowerPoint Presentation</vt:lpstr>
      <vt:lpstr>PowerPoint Presentation</vt:lpstr>
      <vt:lpstr>Andy Warhol</vt:lpstr>
      <vt:lpstr>Andy Warhol</vt:lpstr>
      <vt:lpstr>Celebrity Influences</vt:lpstr>
      <vt:lpstr>Jackie Kennedy</vt:lpstr>
      <vt:lpstr>Elvis Presley </vt:lpstr>
      <vt:lpstr>Everyday Objects</vt:lpstr>
      <vt:lpstr>Warhol Imitation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Printmaking</dc:title>
  <dc:creator>Sara Mehlenbacher</dc:creator>
  <cp:lastModifiedBy>Sara Mehlenbacher</cp:lastModifiedBy>
  <cp:revision>10</cp:revision>
  <dcterms:created xsi:type="dcterms:W3CDTF">2011-09-09T15:33:48Z</dcterms:created>
  <dcterms:modified xsi:type="dcterms:W3CDTF">2012-05-07T15:34:50Z</dcterms:modified>
</cp:coreProperties>
</file>