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7" r:id="rId2"/>
    <p:sldId id="266" r:id="rId3"/>
    <p:sldId id="267" r:id="rId4"/>
    <p:sldId id="268" r:id="rId5"/>
    <p:sldId id="328" r:id="rId6"/>
    <p:sldId id="269" r:id="rId7"/>
    <p:sldId id="270" r:id="rId8"/>
    <p:sldId id="329" r:id="rId9"/>
    <p:sldId id="330" r:id="rId10"/>
    <p:sldId id="331" r:id="rId11"/>
    <p:sldId id="271" r:id="rId12"/>
    <p:sldId id="334" r:id="rId13"/>
    <p:sldId id="332" r:id="rId14"/>
    <p:sldId id="333" r:id="rId15"/>
    <p:sldId id="272" r:id="rId16"/>
    <p:sldId id="273" r:id="rId17"/>
    <p:sldId id="335" r:id="rId18"/>
    <p:sldId id="336" r:id="rId19"/>
    <p:sldId id="337" r:id="rId20"/>
    <p:sldId id="338" r:id="rId21"/>
    <p:sldId id="274" r:id="rId22"/>
    <p:sldId id="339" r:id="rId23"/>
    <p:sldId id="277" r:id="rId24"/>
    <p:sldId id="275" r:id="rId25"/>
    <p:sldId id="340" r:id="rId26"/>
    <p:sldId id="341" r:id="rId27"/>
    <p:sldId id="276" r:id="rId28"/>
    <p:sldId id="342" r:id="rId29"/>
    <p:sldId id="343" r:id="rId30"/>
    <p:sldId id="278" r:id="rId31"/>
    <p:sldId id="344" r:id="rId32"/>
    <p:sldId id="279" r:id="rId33"/>
    <p:sldId id="281" r:id="rId34"/>
    <p:sldId id="282" r:id="rId35"/>
    <p:sldId id="283" r:id="rId36"/>
    <p:sldId id="284" r:id="rId37"/>
    <p:sldId id="345" r:id="rId38"/>
    <p:sldId id="346" r:id="rId39"/>
    <p:sldId id="286" r:id="rId40"/>
    <p:sldId id="285" r:id="rId41"/>
    <p:sldId id="347" r:id="rId42"/>
    <p:sldId id="348" r:id="rId43"/>
    <p:sldId id="349" r:id="rId44"/>
    <p:sldId id="288" r:id="rId45"/>
    <p:sldId id="289" r:id="rId46"/>
    <p:sldId id="350" r:id="rId47"/>
    <p:sldId id="351" r:id="rId48"/>
    <p:sldId id="290" r:id="rId49"/>
    <p:sldId id="296" r:id="rId50"/>
    <p:sldId id="297" r:id="rId51"/>
    <p:sldId id="298" r:id="rId52"/>
    <p:sldId id="291" r:id="rId53"/>
    <p:sldId id="294" r:id="rId54"/>
    <p:sldId id="353" r:id="rId55"/>
    <p:sldId id="354" r:id="rId56"/>
    <p:sldId id="355" r:id="rId57"/>
    <p:sldId id="352" r:id="rId58"/>
    <p:sldId id="299" r:id="rId59"/>
    <p:sldId id="300" r:id="rId60"/>
    <p:sldId id="292" r:id="rId61"/>
    <p:sldId id="293" r:id="rId62"/>
    <p:sldId id="301" r:id="rId63"/>
    <p:sldId id="302" r:id="rId64"/>
    <p:sldId id="303" r:id="rId65"/>
    <p:sldId id="356" r:id="rId66"/>
    <p:sldId id="305" r:id="rId67"/>
    <p:sldId id="357" r:id="rId68"/>
    <p:sldId id="306" r:id="rId69"/>
    <p:sldId id="359" r:id="rId70"/>
    <p:sldId id="358" r:id="rId71"/>
    <p:sldId id="360" r:id="rId72"/>
    <p:sldId id="307" r:id="rId73"/>
    <p:sldId id="361" r:id="rId74"/>
    <p:sldId id="362" r:id="rId75"/>
    <p:sldId id="304" r:id="rId76"/>
    <p:sldId id="308" r:id="rId77"/>
    <p:sldId id="363" r:id="rId78"/>
    <p:sldId id="364" r:id="rId79"/>
    <p:sldId id="365" r:id="rId80"/>
    <p:sldId id="309" r:id="rId81"/>
    <p:sldId id="310" r:id="rId82"/>
    <p:sldId id="366" r:id="rId83"/>
    <p:sldId id="311" r:id="rId84"/>
    <p:sldId id="312" r:id="rId85"/>
    <p:sldId id="313" r:id="rId86"/>
    <p:sldId id="367" r:id="rId87"/>
    <p:sldId id="314" r:id="rId88"/>
    <p:sldId id="368" r:id="rId89"/>
    <p:sldId id="369" r:id="rId90"/>
    <p:sldId id="315" r:id="rId91"/>
    <p:sldId id="316" r:id="rId92"/>
    <p:sldId id="317" r:id="rId93"/>
    <p:sldId id="318" r:id="rId94"/>
    <p:sldId id="370" r:id="rId95"/>
    <p:sldId id="319" r:id="rId96"/>
    <p:sldId id="320" r:id="rId97"/>
    <p:sldId id="321" r:id="rId98"/>
    <p:sldId id="322" r:id="rId99"/>
    <p:sldId id="323" r:id="rId100"/>
    <p:sldId id="324" r:id="rId101"/>
    <p:sldId id="326" r:id="rId10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5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67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1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1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7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41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79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64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748B6-F561-4806-957C-9D0854CDBCC6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5A11C-B9FA-412D-9871-F6A1CB32D8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8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Religious Convictions </a:t>
            </a:r>
            <a:endParaRPr lang="en-US" dirty="0"/>
          </a:p>
        </p:txBody>
      </p:sp>
      <p:pic>
        <p:nvPicPr>
          <p:cNvPr id="1026" name="Picture 2" descr="C:\Users\smehlenbacher\Desktop\Francisco_de_Zurbarán_-_Christ_on_the_Cross_-_WGA260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368"/>
            <a:ext cx="3276600" cy="574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ehlenbacher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36011"/>
            <a:ext cx="3894137" cy="577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ehlenbach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7200"/>
            <a:ext cx="9177867" cy="59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08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mehlenbacher\Desktop\p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3" y="457201"/>
            <a:ext cx="9084954" cy="591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39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Carolingian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During Charlemagne’s reign, it was often referred to as the “Carolingian” era.</a:t>
            </a:r>
          </a:p>
          <a:p>
            <a:r>
              <a:rPr lang="en-US" sz="3600" dirty="0" smtClean="0"/>
              <a:t>Charlemagne was a great admirer of ALL forms of learning, and the arts.</a:t>
            </a:r>
          </a:p>
          <a:p>
            <a:r>
              <a:rPr lang="en-US" sz="3600" dirty="0" smtClean="0"/>
              <a:t>He established schools and had many scribes (people that wrote the scripts)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35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Frescos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 Before the Era of Constantine, Christianity was outlawed in Rome.</a:t>
            </a:r>
          </a:p>
          <a:p>
            <a:r>
              <a:rPr lang="en-US" sz="3600" dirty="0" smtClean="0"/>
              <a:t>Christians were often persecuted for practicing Christianity so they hid in </a:t>
            </a:r>
            <a:r>
              <a:rPr lang="en-US" sz="3600" b="1" dirty="0" smtClean="0"/>
              <a:t>catacombs.</a:t>
            </a:r>
            <a:endParaRPr lang="en-US" sz="3600" b="1" dirty="0"/>
          </a:p>
        </p:txBody>
      </p:sp>
      <p:pic>
        <p:nvPicPr>
          <p:cNvPr id="9218" name="Picture 2" descr="C:\Users\smehlenbacher\Desktop\A-Procession-in-the-Catacomb-of-Callist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52" y="1138031"/>
            <a:ext cx="3072348" cy="5256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74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Catacombs</a:t>
            </a:r>
            <a:endParaRPr lang="en-US" dirty="0"/>
          </a:p>
        </p:txBody>
      </p:sp>
      <p:pic>
        <p:nvPicPr>
          <p:cNvPr id="8194" name="Picture 2" descr="C:\Users\smehlenbacher\Desktop\Catacomb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52875"/>
            <a:ext cx="4038600" cy="540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mehlenbacher\Desktop\skip-the-line-crypts-and-roman-catacombs-small-group-walking-tour-in-rom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65634"/>
            <a:ext cx="5105400" cy="449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0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Catacomb</a:t>
            </a:r>
            <a:endParaRPr lang="en-US" dirty="0"/>
          </a:p>
        </p:txBody>
      </p:sp>
      <p:pic>
        <p:nvPicPr>
          <p:cNvPr id="6147" name="Picture 3" descr="C:\Users\smehlenbacher\Desktop\Catacombs-7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8112"/>
            <a:ext cx="7924800" cy="540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1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mehlenbacher\Desktop\catacom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388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14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Catacombs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Underground burial places made up of passageways  sometimes contained chapels.</a:t>
            </a:r>
          </a:p>
          <a:p>
            <a:r>
              <a:rPr lang="en-US" sz="3600" dirty="0" smtClean="0"/>
              <a:t>Roman law didn’t allow burial in the city, so families would bury them in the catacombs. </a:t>
            </a:r>
          </a:p>
          <a:p>
            <a:r>
              <a:rPr lang="en-US" sz="3600" dirty="0" smtClean="0"/>
              <a:t>As many as 4 million people are buried in them.</a:t>
            </a:r>
          </a:p>
        </p:txBody>
      </p:sp>
    </p:spTree>
    <p:extLst>
      <p:ext uri="{BB962C8B-B14F-4D97-AF65-F5344CB8AC3E}">
        <p14:creationId xmlns:p14="http://schemas.microsoft.com/office/powerpoint/2010/main" val="221946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Catacombs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Frescos covered the walls of the catacombs.</a:t>
            </a:r>
          </a:p>
          <a:p>
            <a:r>
              <a:rPr lang="en-US" sz="3600" dirty="0"/>
              <a:t>“The Good Shepherd” </a:t>
            </a:r>
            <a:r>
              <a:rPr lang="en-US" dirty="0" smtClean="0"/>
              <a:t>Jonah &amp; the Whale</a:t>
            </a:r>
          </a:p>
          <a:p>
            <a:r>
              <a:rPr lang="en-US" sz="3600" dirty="0" smtClean="0"/>
              <a:t>After Christianity became the official religion, catacombs were abandoned. </a:t>
            </a:r>
          </a:p>
          <a:p>
            <a:r>
              <a:rPr lang="en-US" sz="3600" dirty="0" smtClean="0"/>
              <a:t>Resembles ancient </a:t>
            </a:r>
            <a:r>
              <a:rPr lang="en-US" sz="3600" dirty="0"/>
              <a:t>E</a:t>
            </a:r>
            <a:r>
              <a:rPr lang="en-US" sz="3600" dirty="0" smtClean="0"/>
              <a:t>gyptian tombs.</a:t>
            </a:r>
          </a:p>
          <a:p>
            <a:r>
              <a:rPr lang="en-US" sz="3600" dirty="0" smtClean="0"/>
              <a:t>Read pg. 208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765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Jonah &amp; the Whale</a:t>
            </a:r>
            <a:endParaRPr lang="en-US" dirty="0"/>
          </a:p>
        </p:txBody>
      </p:sp>
      <p:pic>
        <p:nvPicPr>
          <p:cNvPr id="10242" name="Picture 2" descr="C:\Users\smehlenbacher\Desktop\evt0910211728004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42715"/>
            <a:ext cx="7924800" cy="561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569"/>
            <a:ext cx="8131132" cy="653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4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mehlenbacher\Desktop\giona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" y="-644"/>
            <a:ext cx="9135917" cy="602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49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Ch.7 Religious Conviction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During the Greek and Roman period, before the birth of Christ, art had been realistic. </a:t>
            </a:r>
          </a:p>
          <a:p>
            <a:r>
              <a:rPr lang="en-US" sz="3600" dirty="0" smtClean="0"/>
              <a:t>The Early Christians would make their artwork more symbolic.</a:t>
            </a:r>
          </a:p>
          <a:p>
            <a:r>
              <a:rPr lang="en-US" sz="3600" dirty="0" smtClean="0"/>
              <a:t>They were not allowed to practice Early Christianity in the Roman Empire.</a:t>
            </a:r>
          </a:p>
        </p:txBody>
      </p:sp>
    </p:spTree>
    <p:extLst>
      <p:ext uri="{BB962C8B-B14F-4D97-AF65-F5344CB8AC3E}">
        <p14:creationId xmlns:p14="http://schemas.microsoft.com/office/powerpoint/2010/main" val="358768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 the Great</a:t>
            </a:r>
            <a:endParaRPr lang="en-US" dirty="0"/>
          </a:p>
        </p:txBody>
      </p:sp>
      <p:pic>
        <p:nvPicPr>
          <p:cNvPr id="13314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85646"/>
            <a:ext cx="4191172" cy="557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smehlenbacher\Desktop\constant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4914579" cy="327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30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Christians were lifted from being persecuted all those years, they got their money and property back.</a:t>
            </a:r>
          </a:p>
          <a:p>
            <a:r>
              <a:rPr lang="en-US" dirty="0" smtClean="0"/>
              <a:t>Constantine hoped to restore public order and peace.</a:t>
            </a:r>
          </a:p>
          <a:p>
            <a:r>
              <a:rPr lang="en-US" dirty="0" smtClean="0"/>
              <a:t>He ordered that the huge church now called “Old St Peter” be built.</a:t>
            </a:r>
          </a:p>
          <a:p>
            <a:r>
              <a:rPr lang="en-US" dirty="0" smtClean="0"/>
              <a:t>He built many other </a:t>
            </a:r>
            <a:r>
              <a:rPr lang="en-US" smtClean="0"/>
              <a:t>Christian churches.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4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St Peter’s Basilica </a:t>
            </a:r>
            <a:endParaRPr lang="en-US" dirty="0"/>
          </a:p>
        </p:txBody>
      </p:sp>
      <p:pic>
        <p:nvPicPr>
          <p:cNvPr id="1026" name="Picture 2" descr="C:\Users\smehlenbach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20844"/>
            <a:ext cx="7391358" cy="553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St Peter’s Basilica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Old St. Peter’s church in Rome.</a:t>
            </a:r>
          </a:p>
          <a:p>
            <a:r>
              <a:rPr lang="en-US" sz="3600" dirty="0" smtClean="0"/>
              <a:t>Had been burnt down and rebuilt, even the highly decorated interior was repainted.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103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Beginnings of Christian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Constantine ordered the “Edict of Milan”  this meant that </a:t>
            </a:r>
            <a:r>
              <a:rPr lang="en-US" sz="3600" dirty="0"/>
              <a:t>C</a:t>
            </a:r>
            <a:r>
              <a:rPr lang="en-US" sz="3600" dirty="0" smtClean="0"/>
              <a:t>hristianity was the main religion.</a:t>
            </a:r>
          </a:p>
          <a:p>
            <a:r>
              <a:rPr lang="en-US" sz="3600" dirty="0" smtClean="0"/>
              <a:t>Now that Christianity is allowed, they needed architecture to hold all the worshipers, so they built </a:t>
            </a:r>
            <a:r>
              <a:rPr lang="en-US" sz="3600" b="1" dirty="0" smtClean="0"/>
              <a:t>Basilicas.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52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mehlenbach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176"/>
            <a:ext cx="9144000" cy="684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54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ehlenbach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981"/>
            <a:ext cx="9144000" cy="64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08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Beginnings of churches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Nave is the central part of the basilica where the worshipers would be.</a:t>
            </a:r>
          </a:p>
          <a:p>
            <a:r>
              <a:rPr lang="en-US" sz="3600" dirty="0" smtClean="0"/>
              <a:t>On the other side of the columns  are the aisles.</a:t>
            </a:r>
          </a:p>
          <a:p>
            <a:r>
              <a:rPr lang="en-US" sz="3600" dirty="0" smtClean="0"/>
              <a:t>Around 40 of the original 300 basilicas are still standing today.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8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ehlenbacher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" y="742420"/>
            <a:ext cx="9143657" cy="608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3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ehlenbach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98" y="359809"/>
            <a:ext cx="9154297" cy="65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1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Around 313AD Christianity became the official religion of Rome, and they began to build </a:t>
            </a:r>
            <a:r>
              <a:rPr lang="en-US" sz="3600" dirty="0" smtClean="0"/>
              <a:t>churches.</a:t>
            </a:r>
          </a:p>
          <a:p>
            <a:r>
              <a:rPr lang="en-US" sz="3600" dirty="0" smtClean="0"/>
              <a:t>The rival to the Early Christians was </a:t>
            </a:r>
            <a:r>
              <a:rPr lang="en-US" sz="3600" smtClean="0"/>
              <a:t>Islam(Muslims)</a:t>
            </a:r>
          </a:p>
          <a:p>
            <a:endParaRPr lang="en-US" sz="36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Sculpture and Metalworking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Since the Christians were not allowed to practice Christianity for awhile, sculptures were either destroyed or not made b/c it was hard to hide them.</a:t>
            </a:r>
          </a:p>
          <a:p>
            <a:r>
              <a:rPr lang="en-US" dirty="0" smtClean="0"/>
              <a:t>“The Good Shepherd” is a sculpture of Christ as a youth.</a:t>
            </a:r>
          </a:p>
          <a:p>
            <a:r>
              <a:rPr lang="en-US" dirty="0"/>
              <a:t> T</a:t>
            </a:r>
            <a:r>
              <a:rPr lang="en-US" dirty="0" smtClean="0"/>
              <a:t>he “Chalice of Antioch” made of Silver, story pressed into the sides.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7457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Good Shepard and Chalice</a:t>
            </a:r>
            <a:endParaRPr lang="en-US" dirty="0"/>
          </a:p>
        </p:txBody>
      </p:sp>
      <p:pic>
        <p:nvPicPr>
          <p:cNvPr id="6146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104449" cy="53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mehlenbacher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9004"/>
            <a:ext cx="4419600" cy="5568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2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Sarcophagi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Coffin – like boxes made of stone.</a:t>
            </a:r>
          </a:p>
          <a:p>
            <a:r>
              <a:rPr lang="en-US" dirty="0" smtClean="0"/>
              <a:t>Pg.211</a:t>
            </a:r>
          </a:p>
          <a:p>
            <a:r>
              <a:rPr lang="en-US" dirty="0" smtClean="0"/>
              <a:t>Used as a casket.</a:t>
            </a:r>
          </a:p>
          <a:p>
            <a:r>
              <a:rPr lang="en-US" dirty="0" smtClean="0"/>
              <a:t>Originally made by the Romans, and the Christians put their subject matter on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2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Art Ch. 7.2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212</a:t>
            </a:r>
          </a:p>
          <a:p>
            <a:r>
              <a:rPr lang="en-US" dirty="0" smtClean="0"/>
              <a:t>After the Death of Constantine in 337AD, the Roman Empire was split into the East and Western empires.</a:t>
            </a:r>
          </a:p>
          <a:p>
            <a:r>
              <a:rPr lang="en-US" dirty="0" smtClean="0"/>
              <a:t>The West fell, the East had its’ capital in Constantinople and gained political strength.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805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Justinian took the throne of the Eastern Roman Empire(Byzantine) in 527AD</a:t>
            </a:r>
          </a:p>
          <a:p>
            <a:r>
              <a:rPr lang="en-US" dirty="0" smtClean="0"/>
              <a:t>“The Golden Age” of Byzantine culture and art.</a:t>
            </a:r>
          </a:p>
          <a:p>
            <a:r>
              <a:rPr lang="en-US" dirty="0" smtClean="0"/>
              <a:t>Beautiful Churches that were just brick on the outside but elaborately decorated on the inside.</a:t>
            </a:r>
          </a:p>
          <a:p>
            <a:r>
              <a:rPr lang="en-US" dirty="0" smtClean="0"/>
              <a:t>He also had the job of simplifying Roman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5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Justinian and Theodora Mosaics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Roman mosaics were made of polished stone.</a:t>
            </a:r>
          </a:p>
          <a:p>
            <a:r>
              <a:rPr lang="en-US" b="1" dirty="0" smtClean="0"/>
              <a:t>Byzantine</a:t>
            </a:r>
            <a:r>
              <a:rPr lang="en-US" dirty="0" smtClean="0"/>
              <a:t> </a:t>
            </a:r>
            <a:r>
              <a:rPr lang="en-US" b="1" dirty="0" smtClean="0"/>
              <a:t>Mosaics</a:t>
            </a:r>
            <a:r>
              <a:rPr lang="en-US" dirty="0" smtClean="0"/>
              <a:t> were made of brightly colored </a:t>
            </a:r>
            <a:r>
              <a:rPr lang="en-US" b="1" dirty="0" smtClean="0"/>
              <a:t>glass </a:t>
            </a:r>
            <a:r>
              <a:rPr lang="en-US" dirty="0" smtClean="0"/>
              <a:t>pressed into plaster.</a:t>
            </a:r>
          </a:p>
          <a:p>
            <a:r>
              <a:rPr lang="en-US" dirty="0" smtClean="0"/>
              <a:t>The church of San Vitale in Ravenna has the most striking mosaics.</a:t>
            </a:r>
          </a:p>
          <a:p>
            <a:r>
              <a:rPr lang="en-US" dirty="0" smtClean="0"/>
              <a:t>Mosaics cover almost every surface and tell biblical stories.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Emperor Justinian and Attendants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part in “Communion”  Justinian is carrying the bread basket. </a:t>
            </a:r>
          </a:p>
          <a:p>
            <a:r>
              <a:rPr lang="en-US" dirty="0" smtClean="0"/>
              <a:t>Justinian has a halo around his head that represents God’s holy representative.</a:t>
            </a:r>
          </a:p>
          <a:p>
            <a:r>
              <a:rPr lang="en-US" dirty="0" smtClean="0"/>
              <a:t>The people are positioned according to their rank. </a:t>
            </a:r>
          </a:p>
          <a:p>
            <a:r>
              <a:rPr lang="en-US" dirty="0" smtClean="0"/>
              <a:t>The people closer to Justinian, the more important.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74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Emperor Justinian and Attendants</a:t>
            </a:r>
          </a:p>
        </p:txBody>
      </p:sp>
      <p:pic>
        <p:nvPicPr>
          <p:cNvPr id="1026" name="Picture 2" descr="C:\Users\smehlenbach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9178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86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mehlenbacher\Desktop\emperor-justinian-i-and-his-retinue-of-officials-soldiers-and-clergy-c-547-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-228600"/>
            <a:ext cx="5943600" cy="792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49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Emperor Justinian and his Attendants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Emperor is wearing Imperial Purple.</a:t>
            </a:r>
          </a:p>
          <a:p>
            <a:r>
              <a:rPr lang="en-US" sz="3600" dirty="0" smtClean="0"/>
              <a:t>The Bishop Maximus has his name written above his head to show his importance.</a:t>
            </a:r>
          </a:p>
          <a:p>
            <a:r>
              <a:rPr lang="en-US" sz="3600" dirty="0" smtClean="0"/>
              <a:t>His army is behind the shield.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23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Early Christian Art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Archangel 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During the Early Christian era, large sculptures weren’t made.</a:t>
            </a:r>
          </a:p>
          <a:p>
            <a:r>
              <a:rPr lang="en-US" sz="3600" dirty="0" smtClean="0"/>
              <a:t>Some carvings were done for book covers, stone coffins, and church furniture.</a:t>
            </a:r>
          </a:p>
          <a:p>
            <a:r>
              <a:rPr lang="en-US" sz="3600" dirty="0" smtClean="0"/>
              <a:t>The Archangel Michael was an ivory panel, and was stylized instead of representing someone.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65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Empress Theodora and Attendants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taking part in “Communion” she carries the golden cup containing wine.</a:t>
            </a:r>
          </a:p>
          <a:p>
            <a:r>
              <a:rPr lang="en-US" dirty="0" smtClean="0"/>
              <a:t>Bodies are all tall and seem very flat, there is no sense of space.</a:t>
            </a:r>
          </a:p>
          <a:p>
            <a:r>
              <a:rPr lang="en-US" dirty="0" smtClean="0"/>
              <a:t>Large eyes</a:t>
            </a:r>
          </a:p>
          <a:p>
            <a:r>
              <a:rPr lang="en-US" dirty="0" smtClean="0"/>
              <a:t>Look like they’re posing.</a:t>
            </a:r>
          </a:p>
          <a:p>
            <a:r>
              <a:rPr lang="en-US" dirty="0" smtClean="0"/>
              <a:t>Also used Gold.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25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Empress Theodora and Attendants</a:t>
            </a:r>
          </a:p>
        </p:txBody>
      </p:sp>
      <p:pic>
        <p:nvPicPr>
          <p:cNvPr id="3074" name="Picture 2" descr="C:\Users\smehlenbacher\Desktop\3447883444_27d4ba4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26463"/>
            <a:ext cx="6553200" cy="553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05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ehlenbach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4119"/>
            <a:ext cx="5181600" cy="69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45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 </a:t>
            </a:r>
            <a:r>
              <a:rPr lang="en-US" sz="3200" dirty="0" smtClean="0"/>
              <a:t>–(Justinian)</a:t>
            </a:r>
            <a:endParaRPr lang="en-US" sz="3200" dirty="0"/>
          </a:p>
        </p:txBody>
      </p:sp>
      <p:pic>
        <p:nvPicPr>
          <p:cNvPr id="5123" name="Picture 3" descr="C:\Users\smehlenbacher\Desktop\Hagia_Sophia_interior_March_2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687" y="1090485"/>
            <a:ext cx="3724086" cy="575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mehlenbach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7199"/>
            <a:ext cx="4419600" cy="572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45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built right where other temples had burnt down. Around the year 532 AD</a:t>
            </a:r>
          </a:p>
          <a:p>
            <a:r>
              <a:rPr lang="en-US" dirty="0" smtClean="0"/>
              <a:t>Took thousands of workmen to build it in 6yrs.</a:t>
            </a:r>
          </a:p>
          <a:p>
            <a:r>
              <a:rPr lang="en-US" dirty="0" smtClean="0"/>
              <a:t>Made with brick, marble, and colorful stone.</a:t>
            </a:r>
          </a:p>
          <a:p>
            <a:r>
              <a:rPr lang="en-US" dirty="0" smtClean="0"/>
              <a:t>Been destroyed countless times by war, and earthquakes.</a:t>
            </a:r>
          </a:p>
          <a:p>
            <a:r>
              <a:rPr lang="en-US" dirty="0" smtClean="0"/>
              <a:t>At one time has the largest interior space of any building.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Originally covered with bright mosaics.</a:t>
            </a:r>
          </a:p>
          <a:p>
            <a:r>
              <a:rPr lang="en-US" sz="3600" dirty="0" smtClean="0"/>
              <a:t>Eyewitnesses said walking into the building felt like walking into heaven.</a:t>
            </a:r>
          </a:p>
          <a:p>
            <a:r>
              <a:rPr lang="en-US" sz="3600" dirty="0" smtClean="0"/>
              <a:t>The </a:t>
            </a:r>
            <a:r>
              <a:rPr lang="en-US" sz="3600" dirty="0"/>
              <a:t>M</a:t>
            </a:r>
            <a:r>
              <a:rPr lang="en-US" sz="3600" dirty="0" smtClean="0"/>
              <a:t>uslims later converted the church into a mosque and scraped all the mosaics off b/c their religion did not allow depiction of people.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Mosaics in </a:t>
            </a:r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pic>
        <p:nvPicPr>
          <p:cNvPr id="6146" name="Picture 2" descr="C:\Users\smehlenbacher\Desktop\christ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7226"/>
            <a:ext cx="4267200" cy="569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mehlenbach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4" y="1206124"/>
            <a:ext cx="4238625" cy="565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7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mehlenbacher\Desktop\3572385864_1176f174fc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" y="-224"/>
            <a:ext cx="9143271" cy="685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5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Hagia</a:t>
            </a:r>
            <a:r>
              <a:rPr lang="en-US" dirty="0" smtClean="0"/>
              <a:t> Sophia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Plaster covered the walls and paintings were placed over top.</a:t>
            </a:r>
          </a:p>
          <a:p>
            <a:r>
              <a:rPr lang="en-US" sz="3600" dirty="0" smtClean="0"/>
              <a:t>Today, people have been trying to restore old mosaics from under the plaster.</a:t>
            </a:r>
          </a:p>
          <a:p>
            <a:r>
              <a:rPr lang="en-US" sz="3600" dirty="0" smtClean="0"/>
              <a:t>Today it is a museum.</a:t>
            </a:r>
          </a:p>
        </p:txBody>
      </p:sp>
    </p:spTree>
    <p:extLst>
      <p:ext uri="{BB962C8B-B14F-4D97-AF65-F5344CB8AC3E}">
        <p14:creationId xmlns:p14="http://schemas.microsoft.com/office/powerpoint/2010/main" val="28654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mehlenbacher\Deskto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3980"/>
            <a:ext cx="7696200" cy="65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8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Archangel Michael</a:t>
            </a:r>
            <a:endParaRPr lang="en-US" dirty="0"/>
          </a:p>
        </p:txBody>
      </p:sp>
      <p:pic>
        <p:nvPicPr>
          <p:cNvPr id="2050" name="Picture 2" descr="C:\Users\smehlenbacher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2" y="1288332"/>
            <a:ext cx="2820172" cy="556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ehlenbacher\Desktop\archangel-michael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27008"/>
            <a:ext cx="3886200" cy="573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27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smehlenbacher\Desktop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949"/>
            <a:ext cx="9062495" cy="649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36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smehlenbacher\Desktop\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47" y="457200"/>
            <a:ext cx="8762039" cy="595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2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St. Mark’s in Venice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After a few hundred years with no architecture reaching the height of </a:t>
            </a:r>
            <a:r>
              <a:rPr lang="en-US" sz="3600" dirty="0" err="1" smtClean="0"/>
              <a:t>Hagia</a:t>
            </a:r>
            <a:r>
              <a:rPr lang="en-US" sz="3600" dirty="0" smtClean="0"/>
              <a:t> Sophia, St. Mark’s church was built in 1063AD.</a:t>
            </a:r>
          </a:p>
          <a:p>
            <a:r>
              <a:rPr lang="en-US" sz="3600" dirty="0" smtClean="0"/>
              <a:t>Now has mosaics on the outside of the church, and over 2000 columns. The interior is also highly decorated.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05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smehlenbacher\Desktop\Marcus-cathedral-5279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214"/>
            <a:ext cx="8229600" cy="669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3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mehlenbach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0" y="358021"/>
            <a:ext cx="9148119" cy="649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17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smehlenbacher\Desktop\4755200018_a35ca0e246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693" y="12357"/>
            <a:ext cx="9208931" cy="686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610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mehlenbacher\Desktop\st marks 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2" y="790946"/>
            <a:ext cx="9095088" cy="606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1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ehlenbacher\Desktop\6010344-saint-mark-s-basilica-cathedral-church-christ-rising-mosaic-statues-venice-ita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" y="-128321"/>
            <a:ext cx="4541108" cy="698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mehlenbach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203" y="1219200"/>
            <a:ext cx="4404797" cy="5079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3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smehlenbacher\Desktop\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2156"/>
            <a:ext cx="8305800" cy="60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6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smehlenbacher\Desktop\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6571"/>
            <a:ext cx="8610600" cy="615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8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Archangel Michael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76799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Diptych</a:t>
            </a:r>
            <a:r>
              <a:rPr lang="en-US" sz="4000" dirty="0" smtClean="0"/>
              <a:t>: a pair of panels usually hinged together, usually placed over an altar.</a:t>
            </a:r>
          </a:p>
          <a:p>
            <a:r>
              <a:rPr lang="en-US" sz="4000" dirty="0" smtClean="0"/>
              <a:t>This angel hold a power from God.</a:t>
            </a:r>
          </a:p>
          <a:p>
            <a:r>
              <a:rPr lang="en-US" sz="4000" dirty="0" smtClean="0"/>
              <a:t>He represents a messenger from God and a mighty warrior.</a:t>
            </a:r>
          </a:p>
        </p:txBody>
      </p:sp>
    </p:spTree>
    <p:extLst>
      <p:ext uri="{BB962C8B-B14F-4D97-AF65-F5344CB8AC3E}">
        <p14:creationId xmlns:p14="http://schemas.microsoft.com/office/powerpoint/2010/main" val="40806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Byzantine Painting and Sculpture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We know they excelled in mosaics.</a:t>
            </a:r>
          </a:p>
          <a:p>
            <a:r>
              <a:rPr lang="en-US" sz="3600" dirty="0" smtClean="0"/>
              <a:t>Most paintings were Icons (religious figures)</a:t>
            </a:r>
          </a:p>
          <a:p>
            <a:r>
              <a:rPr lang="en-US" sz="3600" dirty="0" smtClean="0"/>
              <a:t>Painted with egg tempera, and usually had a golden background.</a:t>
            </a:r>
          </a:p>
        </p:txBody>
      </p:sp>
    </p:spTree>
    <p:extLst>
      <p:ext uri="{BB962C8B-B14F-4D97-AF65-F5344CB8AC3E}">
        <p14:creationId xmlns:p14="http://schemas.microsoft.com/office/powerpoint/2010/main" val="7305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Enthroned Madonna and Child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Figures hover, rather than just sit.</a:t>
            </a:r>
          </a:p>
          <a:p>
            <a:r>
              <a:rPr lang="en-US" dirty="0" smtClean="0"/>
              <a:t>Fabric is abstract (not realistic)</a:t>
            </a:r>
          </a:p>
          <a:p>
            <a:r>
              <a:rPr lang="en-US" dirty="0" smtClean="0"/>
              <a:t>Resembles traditional Byzantine art.</a:t>
            </a:r>
          </a:p>
        </p:txBody>
      </p:sp>
      <p:pic>
        <p:nvPicPr>
          <p:cNvPr id="1026" name="Picture 2" descr="C:\Documents and Settings\smehlenbacher\Desktop\image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447800"/>
            <a:ext cx="2990850" cy="509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8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Islamic Faith and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 7.3</a:t>
            </a:r>
            <a:endParaRPr lang="en-US" dirty="0"/>
          </a:p>
        </p:txBody>
      </p:sp>
      <p:pic>
        <p:nvPicPr>
          <p:cNvPr id="1026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3107232"/>
            <a:ext cx="2500312" cy="375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mehlenbach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13" y="3886201"/>
            <a:ext cx="3861442" cy="29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12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Faith and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Islam refers to the Muslim faith, and the nations that follow with the same religion.</a:t>
            </a:r>
          </a:p>
          <a:p>
            <a:r>
              <a:rPr lang="en-US" sz="3600" dirty="0" smtClean="0"/>
              <a:t>Mohammed is their founder, said to be a messenger from God to save the people.</a:t>
            </a:r>
          </a:p>
          <a:p>
            <a:r>
              <a:rPr lang="en-US" sz="3600" dirty="0" smtClean="0"/>
              <a:t>Christianity’s rival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05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 Faith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Their Muslim religion influenced Medieval Europe.</a:t>
            </a:r>
          </a:p>
          <a:p>
            <a:r>
              <a:rPr lang="en-US" sz="3600" dirty="0" smtClean="0"/>
              <a:t>Did not allow human figures in their religious artwork.</a:t>
            </a:r>
          </a:p>
          <a:p>
            <a:r>
              <a:rPr lang="en-US" sz="3600" dirty="0" smtClean="0"/>
              <a:t>Geometric and Abstract designs developed to look pretty.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132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Alhambra Palace</a:t>
            </a:r>
            <a:endParaRPr lang="en-US" dirty="0"/>
          </a:p>
        </p:txBody>
      </p:sp>
      <p:pic>
        <p:nvPicPr>
          <p:cNvPr id="2050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1"/>
            <a:ext cx="4166743" cy="5562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mehlenbach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732" y="1281235"/>
            <a:ext cx="4215257" cy="557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1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Alhambra Palace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Built in Spain.</a:t>
            </a:r>
          </a:p>
          <a:p>
            <a:r>
              <a:rPr lang="en-US" sz="3600" dirty="0" smtClean="0"/>
              <a:t>The Alhambra Palace is an example of Islamic arch construction.</a:t>
            </a:r>
          </a:p>
          <a:p>
            <a:r>
              <a:rPr lang="en-US" sz="3600" dirty="0" smtClean="0"/>
              <a:t>Royal housing, offices, baths, and a mosque.</a:t>
            </a:r>
          </a:p>
          <a:p>
            <a:r>
              <a:rPr lang="en-US" sz="3600" dirty="0" smtClean="0"/>
              <a:t>Most famous for its </a:t>
            </a:r>
            <a:r>
              <a:rPr lang="en-US" sz="3600" b="1" dirty="0" smtClean="0"/>
              <a:t>Courtyards </a:t>
            </a:r>
            <a:r>
              <a:rPr lang="en-US" sz="3600" dirty="0" smtClean="0"/>
              <a:t>full of fountains.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114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mehlenbacher\Desktop\13651889-central-courtyard-in-alhambra-palace-at-granada-spain--architecture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81"/>
            <a:ext cx="9144000" cy="610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83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Court of the Lions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Most famous courtyard of the Alhambra.</a:t>
            </a:r>
          </a:p>
          <a:p>
            <a:r>
              <a:rPr lang="en-US" sz="3400" dirty="0" smtClean="0"/>
              <a:t>Lots of columns</a:t>
            </a:r>
          </a:p>
          <a:p>
            <a:r>
              <a:rPr lang="en-US" sz="3400" dirty="0" smtClean="0"/>
              <a:t>Arches are decorated with stucco relief.</a:t>
            </a:r>
          </a:p>
          <a:p>
            <a:r>
              <a:rPr lang="en-US" sz="3400" dirty="0" smtClean="0"/>
              <a:t>The detail in the stucco relief gives the Court of the Lions an airy feeling.</a:t>
            </a:r>
          </a:p>
          <a:p>
            <a:r>
              <a:rPr lang="en-US" sz="3400" dirty="0" smtClean="0"/>
              <a:t>Has symmetry and rhythm.</a:t>
            </a:r>
          </a:p>
          <a:p>
            <a:r>
              <a:rPr lang="en-US" sz="3400" dirty="0" smtClean="0"/>
              <a:t>Can be compared to </a:t>
            </a:r>
            <a:r>
              <a:rPr lang="en-US" sz="3400" dirty="0" err="1" smtClean="0"/>
              <a:t>Hagia</a:t>
            </a:r>
            <a:r>
              <a:rPr lang="en-US" sz="3400" dirty="0" smtClean="0"/>
              <a:t> Sophia in beauty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49043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mehlenbacher\Desktop\6894295270_f1a6a5afc8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7041"/>
            <a:ext cx="9144128" cy="433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mehlenbach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458" y="0"/>
            <a:ext cx="4867211" cy="253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84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like a Conservator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Pg. 207</a:t>
            </a:r>
          </a:p>
          <a:p>
            <a:r>
              <a:rPr lang="en-US" dirty="0" smtClean="0"/>
              <a:t>Summarize </a:t>
            </a:r>
            <a:endParaRPr lang="en-US" dirty="0"/>
          </a:p>
        </p:txBody>
      </p:sp>
      <p:pic>
        <p:nvPicPr>
          <p:cNvPr id="14338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979964"/>
            <a:ext cx="7026876" cy="389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ehlenbacher\Desktop\img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" y="8829"/>
            <a:ext cx="9143485" cy="684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62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mehlenbacher\Desktop\AJP_439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7" y="609600"/>
            <a:ext cx="918515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Koran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Sacred book of Islam</a:t>
            </a:r>
          </a:p>
          <a:p>
            <a:r>
              <a:rPr lang="en-US" sz="3600" dirty="0" smtClean="0"/>
              <a:t>Contains the spiritual and social law.</a:t>
            </a:r>
          </a:p>
          <a:p>
            <a:r>
              <a:rPr lang="en-US" sz="3600" dirty="0" smtClean="0"/>
              <a:t>People were forbidden from their art.</a:t>
            </a:r>
          </a:p>
          <a:p>
            <a:r>
              <a:rPr lang="en-US" sz="3600" dirty="0" smtClean="0"/>
              <a:t>So, Calligraphy became the art.</a:t>
            </a:r>
          </a:p>
          <a:p>
            <a:r>
              <a:rPr lang="en-US" sz="3600" dirty="0" smtClean="0"/>
              <a:t>The Koran is written in Calligraphy.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70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mehlenbacher\Desktop\Islamic_Calligraphy_by_naderbell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28833"/>
            <a:ext cx="6864178" cy="686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27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mehlenbacher\Desktop\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2" y="609600"/>
            <a:ext cx="4419600" cy="579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smehlenbacher\Desktop\Mohammad_SAV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789" y="1828800"/>
            <a:ext cx="4086225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84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Vocab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Arabesque</a:t>
            </a:r>
          </a:p>
          <a:p>
            <a:pPr algn="ctr"/>
            <a:r>
              <a:rPr lang="en-US" sz="3600" dirty="0" smtClean="0"/>
              <a:t>Stucco</a:t>
            </a:r>
          </a:p>
          <a:p>
            <a:pPr algn="ctr"/>
            <a:r>
              <a:rPr lang="en-US" sz="3600" dirty="0" smtClean="0"/>
              <a:t>Mosque</a:t>
            </a:r>
          </a:p>
          <a:p>
            <a:pPr algn="ctr"/>
            <a:r>
              <a:rPr lang="en-US" sz="3600" dirty="0" smtClean="0"/>
              <a:t>Minarets</a:t>
            </a:r>
          </a:p>
          <a:p>
            <a:pPr algn="ctr"/>
            <a:r>
              <a:rPr lang="en-US" sz="3600" dirty="0" smtClean="0"/>
              <a:t>Miniature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42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Islamic place of worship, (church)</a:t>
            </a:r>
          </a:p>
          <a:p>
            <a:r>
              <a:rPr lang="en-US" dirty="0" smtClean="0"/>
              <a:t>Pg.220 </a:t>
            </a:r>
          </a:p>
          <a:p>
            <a:r>
              <a:rPr lang="en-US" dirty="0" smtClean="0"/>
              <a:t>Many Muslims converted Christian churches into mosques (</a:t>
            </a:r>
            <a:r>
              <a:rPr lang="en-US" dirty="0" err="1" smtClean="0"/>
              <a:t>Hagia</a:t>
            </a:r>
            <a:r>
              <a:rPr lang="en-US" dirty="0" smtClean="0"/>
              <a:t> Sophia)</a:t>
            </a:r>
          </a:p>
          <a:p>
            <a:r>
              <a:rPr lang="en-US" dirty="0" smtClean="0"/>
              <a:t>All mosques are meant to look like Mohammed’s house. </a:t>
            </a:r>
          </a:p>
          <a:p>
            <a:r>
              <a:rPr lang="en-US" dirty="0" smtClean="0"/>
              <a:t>Most all mosques have a courtyard</a:t>
            </a:r>
          </a:p>
        </p:txBody>
      </p:sp>
    </p:spTree>
    <p:extLst>
      <p:ext uri="{BB962C8B-B14F-4D97-AF65-F5344CB8AC3E}">
        <p14:creationId xmlns:p14="http://schemas.microsoft.com/office/powerpoint/2010/main" val="37380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the Rock</a:t>
            </a:r>
            <a:endParaRPr lang="en-US" dirty="0"/>
          </a:p>
        </p:txBody>
      </p:sp>
      <p:pic>
        <p:nvPicPr>
          <p:cNvPr id="9218" name="Picture 2" descr="C:\Users\smehlenbacher\Desktop\u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28973"/>
            <a:ext cx="7315328" cy="552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the Rock</a:t>
            </a:r>
            <a:endParaRPr lang="en-US" dirty="0"/>
          </a:p>
        </p:txBody>
      </p:sp>
      <p:pic>
        <p:nvPicPr>
          <p:cNvPr id="10242" name="Picture 2" descr="C:\Users\smehlenbacher\Desktop\d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233592"/>
            <a:ext cx="7508875" cy="562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4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 of the Rock</a:t>
            </a:r>
            <a:endParaRPr lang="en-US" dirty="0"/>
          </a:p>
        </p:txBody>
      </p:sp>
      <p:pic>
        <p:nvPicPr>
          <p:cNvPr id="11266" name="Picture 2" descr="C:\Users\smehlenbacher\Desktop\dome-of-the-ro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1"/>
            <a:ext cx="7162799" cy="5372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24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Christian Frescoes</a:t>
            </a:r>
            <a:endParaRPr lang="en-US" dirty="0"/>
          </a:p>
        </p:txBody>
      </p:sp>
      <p:pic>
        <p:nvPicPr>
          <p:cNvPr id="3074" name="Picture 2" descr="C:\Users\smehlenbach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7144"/>
            <a:ext cx="7925572" cy="563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45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Dome of the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from many countries came together to build this mosque.</a:t>
            </a:r>
          </a:p>
          <a:p>
            <a:r>
              <a:rPr lang="en-US" dirty="0" smtClean="0"/>
              <a:t>Jerusalem</a:t>
            </a:r>
          </a:p>
          <a:p>
            <a:r>
              <a:rPr lang="en-US" dirty="0" smtClean="0"/>
              <a:t>Placed on a high rock mountain where it was said that Mohammed left the earth.</a:t>
            </a:r>
          </a:p>
          <a:p>
            <a:r>
              <a:rPr lang="en-US" dirty="0" smtClean="0"/>
              <a:t>Also thought to have been the place where Abraham attempted to sacrifice his son Isaac.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4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Dome of the Rock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Dome that used to be covered in Gold, and is now glistening Aluminum.</a:t>
            </a:r>
          </a:p>
          <a:p>
            <a:r>
              <a:rPr lang="en-US" dirty="0"/>
              <a:t>W</a:t>
            </a:r>
            <a:r>
              <a:rPr lang="en-US" dirty="0" smtClean="0"/>
              <a:t>as covered in Byzantine glass mosaics, but now is covered in brightly glazed ceramic tiles. </a:t>
            </a:r>
          </a:p>
          <a:p>
            <a:r>
              <a:rPr lang="en-US" dirty="0" smtClean="0"/>
              <a:t>Around 643 AD</a:t>
            </a:r>
            <a:endParaRPr lang="en-US" dirty="0"/>
          </a:p>
        </p:txBody>
      </p:sp>
      <p:pic>
        <p:nvPicPr>
          <p:cNvPr id="12290" name="Picture 2" descr="C:\Users\smehlenbach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764835"/>
            <a:ext cx="4648200" cy="3093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5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smehlenbacher\Desktop\tile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53268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4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Islamic Book Illustration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detailed designs and featured elaborate geometric patterns.</a:t>
            </a:r>
          </a:p>
          <a:p>
            <a:r>
              <a:rPr lang="en-US" dirty="0" smtClean="0"/>
              <a:t>This style was highly developed b/c they weren’t allowed the use of people.</a:t>
            </a:r>
          </a:p>
          <a:p>
            <a:r>
              <a:rPr lang="en-US" i="1" u="sng" dirty="0" smtClean="0"/>
              <a:t>“</a:t>
            </a:r>
            <a:r>
              <a:rPr lang="en-US" i="1" u="sng" dirty="0" err="1" smtClean="0"/>
              <a:t>Laila</a:t>
            </a:r>
            <a:r>
              <a:rPr lang="en-US" i="1" u="sng" dirty="0" smtClean="0"/>
              <a:t> and </a:t>
            </a:r>
            <a:r>
              <a:rPr lang="en-US" i="1" u="sng" dirty="0" err="1" smtClean="0"/>
              <a:t>Majnun</a:t>
            </a:r>
            <a:r>
              <a:rPr lang="en-US" i="1" u="sng" dirty="0" smtClean="0"/>
              <a:t>”   </a:t>
            </a:r>
            <a:r>
              <a:rPr lang="en-US" dirty="0" smtClean="0"/>
              <a:t>fig.7-27example of a “miniature”(small picture) from a manuscript.</a:t>
            </a:r>
          </a:p>
          <a:p>
            <a:r>
              <a:rPr lang="en-US" dirty="0" smtClean="0"/>
              <a:t>People can be shown b/c it’s a poem instead of a religious work of 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4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7.4 Early Medieval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medieval ages span over 100 years.</a:t>
            </a:r>
          </a:p>
          <a:p>
            <a:r>
              <a:rPr lang="en-US" dirty="0" smtClean="0"/>
              <a:t>After the Fall of Rome, people had to migrate, and between the years 400-600, not many paintings or buildings were constructed.</a:t>
            </a:r>
          </a:p>
          <a:p>
            <a:r>
              <a:rPr lang="en-US" dirty="0" smtClean="0"/>
              <a:t>People had to carry their art with them, so it was often small, used as a weapon, or objects of daily use.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9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Medieval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of these traveling Tribes that went into Europe were Christian, but some were pagan, and had a lot of dragons in their artwork.</a:t>
            </a:r>
          </a:p>
          <a:p>
            <a:r>
              <a:rPr lang="en-US" dirty="0" smtClean="0"/>
              <a:t>Animals were a common theme.</a:t>
            </a:r>
          </a:p>
          <a:p>
            <a:r>
              <a:rPr lang="en-US" dirty="0" smtClean="0"/>
              <a:t>Manuscript (writing) became an important form of art.</a:t>
            </a:r>
          </a:p>
          <a:p>
            <a:r>
              <a:rPr lang="en-US" b="1" u="sng" dirty="0" smtClean="0"/>
              <a:t>Illumination</a:t>
            </a:r>
            <a:r>
              <a:rPr lang="en-US" dirty="0" smtClean="0"/>
              <a:t>:  Colored illustrations, decorated manuscripts during medieval times. Sold by Monks.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7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</a:t>
            </a:r>
            <a:endParaRPr lang="en-US" dirty="0"/>
          </a:p>
        </p:txBody>
      </p:sp>
      <p:pic>
        <p:nvPicPr>
          <p:cNvPr id="1026" name="Picture 2" descr="C:\Users\smehlenbacher\Desktop\DSC014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53758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44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Lindisfarne</a:t>
            </a:r>
            <a:r>
              <a:rPr lang="en-US" dirty="0" smtClean="0"/>
              <a:t> Gospel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Influenced by Christian Art.</a:t>
            </a:r>
          </a:p>
          <a:p>
            <a:r>
              <a:rPr lang="en-US" dirty="0" smtClean="0"/>
              <a:t>Also liked flowers, animals, and design work</a:t>
            </a:r>
          </a:p>
          <a:p>
            <a:r>
              <a:rPr lang="en-US" dirty="0" smtClean="0"/>
              <a:t>Monks spent a lifetime alone working on these manuscripts.</a:t>
            </a:r>
          </a:p>
          <a:p>
            <a:r>
              <a:rPr lang="en-US" dirty="0" smtClean="0"/>
              <a:t>Monks were artists.</a:t>
            </a:r>
          </a:p>
          <a:p>
            <a:r>
              <a:rPr lang="en-US" dirty="0" smtClean="0"/>
              <a:t>They believed that illuminating these scripts, they were honoring the word of God.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Lindisfarne</a:t>
            </a:r>
            <a:r>
              <a:rPr lang="en-US" dirty="0" smtClean="0"/>
              <a:t> Gospel book</a:t>
            </a:r>
            <a:endParaRPr lang="en-US" dirty="0"/>
          </a:p>
        </p:txBody>
      </p:sp>
      <p:pic>
        <p:nvPicPr>
          <p:cNvPr id="2050" name="Picture 2" descr="C:\Users\smehlenbach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275851"/>
            <a:ext cx="4038600" cy="5582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69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Lindisfarne</a:t>
            </a:r>
            <a:r>
              <a:rPr lang="en-US" dirty="0" smtClean="0"/>
              <a:t> Gospel Book</a:t>
            </a:r>
            <a:endParaRPr lang="en-US" dirty="0"/>
          </a:p>
        </p:txBody>
      </p:sp>
      <p:pic>
        <p:nvPicPr>
          <p:cNvPr id="3074" name="Picture 2" descr="C:\Users\smehlenbacher\Desktop\lindisfarn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" y="2057400"/>
            <a:ext cx="9302067" cy="48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mehlenbacher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7396"/>
            <a:ext cx="9144000" cy="608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69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Lindisfarne</a:t>
            </a:r>
            <a:r>
              <a:rPr lang="en-US" dirty="0" smtClean="0"/>
              <a:t> Gospel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Illustrated during 698-721</a:t>
            </a:r>
          </a:p>
          <a:p>
            <a:r>
              <a:rPr lang="en-US" dirty="0" smtClean="0"/>
              <a:t>The book of St. Matthew starts with very detailed designs.</a:t>
            </a:r>
          </a:p>
          <a:p>
            <a:r>
              <a:rPr lang="en-US" dirty="0" smtClean="0"/>
              <a:t>Hidden in the designs are serpents and dragons.</a:t>
            </a:r>
          </a:p>
          <a:p>
            <a:r>
              <a:rPr lang="en-US" dirty="0" smtClean="0"/>
              <a:t>Make your own initials 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6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Artists that were part of the barbaric tribes made ornate metalwork, like Pins to hold together clothing.</a:t>
            </a:r>
          </a:p>
          <a:p>
            <a:r>
              <a:rPr lang="en-US" dirty="0" smtClean="0"/>
              <a:t>Fig. 7-30 </a:t>
            </a:r>
            <a:r>
              <a:rPr lang="en-US" u="sng" dirty="0" smtClean="0"/>
              <a:t>PURSE COVER </a:t>
            </a:r>
            <a:r>
              <a:rPr lang="en-US" dirty="0" smtClean="0"/>
              <a:t>pg. 224</a:t>
            </a:r>
          </a:p>
          <a:p>
            <a:r>
              <a:rPr lang="en-US" dirty="0" smtClean="0"/>
              <a:t>A powerful ruler probably owned this.</a:t>
            </a:r>
          </a:p>
          <a:p>
            <a:r>
              <a:rPr lang="en-US" dirty="0" smtClean="0"/>
              <a:t>Made of glass, enamel, ivory, and gold.</a:t>
            </a:r>
          </a:p>
          <a:p>
            <a:r>
              <a:rPr lang="en-US" dirty="0" smtClean="0"/>
              <a:t>The border design is very geometric.</a:t>
            </a:r>
          </a:p>
          <a:p>
            <a:r>
              <a:rPr lang="en-US" dirty="0" smtClean="0"/>
              <a:t>Found in Sutton </a:t>
            </a:r>
            <a:r>
              <a:rPr lang="en-US" dirty="0" err="1" smtClean="0"/>
              <a:t>Hoo</a:t>
            </a:r>
            <a:r>
              <a:rPr lang="en-US" dirty="0" smtClean="0"/>
              <a:t> ship-burial in England.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1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9</a:t>
            </a:r>
            <a:r>
              <a:rPr lang="en-US" baseline="30000" dirty="0" smtClean="0"/>
              <a:t>th</a:t>
            </a:r>
            <a:r>
              <a:rPr lang="en-US" dirty="0" smtClean="0"/>
              <a:t> Century ruler during the time where Knighthood began in in the western realm.</a:t>
            </a:r>
          </a:p>
          <a:p>
            <a:r>
              <a:rPr lang="en-US" dirty="0" smtClean="0"/>
              <a:t>Think Armor!</a:t>
            </a:r>
          </a:p>
          <a:p>
            <a:r>
              <a:rPr lang="en-US" dirty="0" smtClean="0"/>
              <a:t>Full body armor and expensive horses.</a:t>
            </a:r>
            <a:endParaRPr lang="en-US" dirty="0"/>
          </a:p>
        </p:txBody>
      </p:sp>
      <p:pic>
        <p:nvPicPr>
          <p:cNvPr id="1027" name="Picture 3" descr="C:\Documents and Settings\smehlenbacher\Desktop\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81000"/>
            <a:ext cx="2501900" cy="600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9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invention of Stirrups allowed archers and lancers more accuracy.</a:t>
            </a:r>
          </a:p>
        </p:txBody>
      </p:sp>
      <p:pic>
        <p:nvPicPr>
          <p:cNvPr id="2050" name="Picture 2" descr="C:\Documents and Settings\smehlenbacher\Desktop\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197" y="1375145"/>
            <a:ext cx="4527803" cy="362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5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smehlenbacher\Desktop\703clov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112936"/>
            <a:ext cx="4397375" cy="67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mehlenbacher\Desktop\crown of charlemagne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3000"/>
            <a:ext cx="4450247" cy="502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4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Charlemagne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Born in the land of barbarians, but later his culture assimilated to Roman Culture.</a:t>
            </a:r>
          </a:p>
          <a:p>
            <a:r>
              <a:rPr lang="en-US" sz="3600" dirty="0" smtClean="0"/>
              <a:t>786-814 he was Emperor of the West, and he brought stability to the north.</a:t>
            </a:r>
          </a:p>
          <a:p>
            <a:r>
              <a:rPr lang="en-US" sz="3600" dirty="0" smtClean="0"/>
              <a:t>He helped the arts flourish! </a:t>
            </a:r>
          </a:p>
          <a:p>
            <a:r>
              <a:rPr lang="en-US" sz="3600" dirty="0" smtClean="0"/>
              <a:t>Responsible for the revival of interest in the classic style art and language.</a:t>
            </a:r>
          </a:p>
        </p:txBody>
      </p:sp>
    </p:spTree>
    <p:extLst>
      <p:ext uri="{BB962C8B-B14F-4D97-AF65-F5344CB8AC3E}">
        <p14:creationId xmlns:p14="http://schemas.microsoft.com/office/powerpoint/2010/main" val="68959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Chapel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Palatine Chapel was built in Germany while he was ruler.</a:t>
            </a:r>
          </a:p>
          <a:p>
            <a:r>
              <a:rPr lang="en-US" dirty="0" smtClean="0"/>
              <a:t>Built from 792-805</a:t>
            </a:r>
          </a:p>
          <a:p>
            <a:r>
              <a:rPr lang="en-US" dirty="0" smtClean="0"/>
              <a:t>Built to symbolize Charlemagne’s political power. </a:t>
            </a:r>
          </a:p>
          <a:p>
            <a:r>
              <a:rPr lang="en-US" dirty="0" smtClean="0"/>
              <a:t>He wanted this church to look like the Roman and byzantine style church.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2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Palatine Chapel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Shaped like an octagon.</a:t>
            </a:r>
          </a:p>
          <a:p>
            <a:r>
              <a:rPr lang="en-US" dirty="0" smtClean="0"/>
              <a:t>Many German others of this time built their churches to look like this one.</a:t>
            </a:r>
          </a:p>
          <a:p>
            <a:r>
              <a:rPr lang="en-US" dirty="0" smtClean="0"/>
              <a:t>Large sense of space.</a:t>
            </a:r>
          </a:p>
          <a:p>
            <a:r>
              <a:rPr lang="en-US" dirty="0" smtClean="0"/>
              <a:t>The interior dome is covered in mosaics.</a:t>
            </a:r>
          </a:p>
          <a:p>
            <a:r>
              <a:rPr lang="en-US" dirty="0" smtClean="0"/>
              <a:t>Charlemagne’s remains are in the Palatine Chapel still.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2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smehlenbacher\Desktop\p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5800"/>
            <a:ext cx="8268446" cy="550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22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smehlenbacher\Desktop\p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"/>
            <a:ext cx="5926015" cy="641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6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3438</TotalTime>
  <Words>1983</Words>
  <Application>Microsoft Office PowerPoint</Application>
  <PresentationFormat>On-screen Show (4:3)</PresentationFormat>
  <Paragraphs>238</Paragraphs>
  <Slides>101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2" baseType="lpstr">
      <vt:lpstr>Office Theme</vt:lpstr>
      <vt:lpstr>Religious Convictions </vt:lpstr>
      <vt:lpstr>Ch.7 Religious Conviction</vt:lpstr>
      <vt:lpstr>Early Christians</vt:lpstr>
      <vt:lpstr>Early Christian Art The Archangel Michael</vt:lpstr>
      <vt:lpstr>The Archangel Michael</vt:lpstr>
      <vt:lpstr>The Archangel Michael</vt:lpstr>
      <vt:lpstr>Thinking like a Conservator</vt:lpstr>
      <vt:lpstr>Early Christian Frescoes</vt:lpstr>
      <vt:lpstr>PowerPoint Presentation</vt:lpstr>
      <vt:lpstr>PowerPoint Presentation</vt:lpstr>
      <vt:lpstr>Early Christian Frescos</vt:lpstr>
      <vt:lpstr>Catacombs</vt:lpstr>
      <vt:lpstr>Catacomb</vt:lpstr>
      <vt:lpstr>PowerPoint Presentation</vt:lpstr>
      <vt:lpstr>Catacombs</vt:lpstr>
      <vt:lpstr>Catacombs</vt:lpstr>
      <vt:lpstr>Jonah &amp; the Whale</vt:lpstr>
      <vt:lpstr>PowerPoint Presentation</vt:lpstr>
      <vt:lpstr>PowerPoint Presentation</vt:lpstr>
      <vt:lpstr>Constantine the Great</vt:lpstr>
      <vt:lpstr>Constantine</vt:lpstr>
      <vt:lpstr>Old St Peter’s Basilica </vt:lpstr>
      <vt:lpstr>Old St Peter’s Basilica </vt:lpstr>
      <vt:lpstr>The Beginnings of Christian Churches</vt:lpstr>
      <vt:lpstr>PowerPoint Presentation</vt:lpstr>
      <vt:lpstr>PowerPoint Presentation</vt:lpstr>
      <vt:lpstr>Beginnings of churches</vt:lpstr>
      <vt:lpstr>PowerPoint Presentation</vt:lpstr>
      <vt:lpstr>PowerPoint Presentation</vt:lpstr>
      <vt:lpstr>Sculpture and Metalworking</vt:lpstr>
      <vt:lpstr>The Good Shepard and Chalice</vt:lpstr>
      <vt:lpstr>Sarcophagi</vt:lpstr>
      <vt:lpstr>Byzantine Art Ch. 7.2</vt:lpstr>
      <vt:lpstr>Justinian</vt:lpstr>
      <vt:lpstr>Justinian and Theodora Mosaics</vt:lpstr>
      <vt:lpstr>Emperor Justinian and Attendants</vt:lpstr>
      <vt:lpstr>Emperor Justinian and Attendants</vt:lpstr>
      <vt:lpstr>PowerPoint Presentation</vt:lpstr>
      <vt:lpstr>Emperor Justinian and his Attendants</vt:lpstr>
      <vt:lpstr>Empress Theodora and Attendants</vt:lpstr>
      <vt:lpstr>Empress Theodora and Attendants</vt:lpstr>
      <vt:lpstr>PowerPoint Presentation</vt:lpstr>
      <vt:lpstr>Hagia Sophia –(Justinian)</vt:lpstr>
      <vt:lpstr>Hagia Sophia</vt:lpstr>
      <vt:lpstr>Hagia Sophia</vt:lpstr>
      <vt:lpstr>Mosaics in Hagia Sophia</vt:lpstr>
      <vt:lpstr>PowerPoint Presentation</vt:lpstr>
      <vt:lpstr>Hagia Sophia</vt:lpstr>
      <vt:lpstr>PowerPoint Presentation</vt:lpstr>
      <vt:lpstr>PowerPoint Presentation</vt:lpstr>
      <vt:lpstr>PowerPoint Presentation</vt:lpstr>
      <vt:lpstr>St. Mark’s in Venice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Byzantine Painting and Sculpture</vt:lpstr>
      <vt:lpstr>Enthroned Madonna and Child</vt:lpstr>
      <vt:lpstr>Islamic Faith and Art</vt:lpstr>
      <vt:lpstr>Islamic Faith and Art</vt:lpstr>
      <vt:lpstr>Islam Faith</vt:lpstr>
      <vt:lpstr>Alhambra Palace</vt:lpstr>
      <vt:lpstr>The Alhambra Palace</vt:lpstr>
      <vt:lpstr>PowerPoint Presentation</vt:lpstr>
      <vt:lpstr>Court of the Lions</vt:lpstr>
      <vt:lpstr>PowerPoint Presentation</vt:lpstr>
      <vt:lpstr>PowerPoint Presentation</vt:lpstr>
      <vt:lpstr>PowerPoint Presentation</vt:lpstr>
      <vt:lpstr>The Koran</vt:lpstr>
      <vt:lpstr>PowerPoint Presentation</vt:lpstr>
      <vt:lpstr>PowerPoint Presentation</vt:lpstr>
      <vt:lpstr>Vocab</vt:lpstr>
      <vt:lpstr>Mosques</vt:lpstr>
      <vt:lpstr>Dome of the Rock</vt:lpstr>
      <vt:lpstr>Dome of the Rock</vt:lpstr>
      <vt:lpstr>Dome of the Rock</vt:lpstr>
      <vt:lpstr>The Dome of the Rock</vt:lpstr>
      <vt:lpstr>The Dome of the Rock</vt:lpstr>
      <vt:lpstr>PowerPoint Presentation</vt:lpstr>
      <vt:lpstr>Islamic Book Illustration</vt:lpstr>
      <vt:lpstr>Ch. 7.4 Early Medieval Art</vt:lpstr>
      <vt:lpstr>Early Medieval Art</vt:lpstr>
      <vt:lpstr>illumination</vt:lpstr>
      <vt:lpstr>The Lindisfarne Gospel Book</vt:lpstr>
      <vt:lpstr>Lindisfarne Gospel book</vt:lpstr>
      <vt:lpstr>Lindisfarne Gospel Book</vt:lpstr>
      <vt:lpstr>The Lindisfarne Gospel Book</vt:lpstr>
      <vt:lpstr>Migration Art</vt:lpstr>
      <vt:lpstr>Charlemagne</vt:lpstr>
      <vt:lpstr>Charlemagne</vt:lpstr>
      <vt:lpstr>PowerPoint Presentation</vt:lpstr>
      <vt:lpstr>Charlemagne</vt:lpstr>
      <vt:lpstr>Palatine Chapel</vt:lpstr>
      <vt:lpstr>Palatine Chapel</vt:lpstr>
      <vt:lpstr>PowerPoint Presentation</vt:lpstr>
      <vt:lpstr>PowerPoint Presentation</vt:lpstr>
      <vt:lpstr>PowerPoint Presentation</vt:lpstr>
      <vt:lpstr>Carolingian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Ch.6.3</dc:title>
  <dc:creator>Sara Mehlenbacher</dc:creator>
  <cp:lastModifiedBy>Sara Aiello</cp:lastModifiedBy>
  <cp:revision>102</cp:revision>
  <dcterms:created xsi:type="dcterms:W3CDTF">2011-10-31T15:08:06Z</dcterms:created>
  <dcterms:modified xsi:type="dcterms:W3CDTF">2013-11-18T13:14:22Z</dcterms:modified>
</cp:coreProperties>
</file>